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886" y="90"/>
      </p:cViewPr>
      <p:guideLst>
        <p:guide orient="horz" pos="444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27D5-AAAF-4693-8A5F-A7D25248DA62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7C5-658C-47E5-B070-674ABFA82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27D5-AAAF-4693-8A5F-A7D25248DA62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7C5-658C-47E5-B070-674ABFA82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81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27D5-AAAF-4693-8A5F-A7D25248DA62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7C5-658C-47E5-B070-674ABFA82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32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27D5-AAAF-4693-8A5F-A7D25248DA62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7C5-658C-47E5-B070-674ABFA82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21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27D5-AAAF-4693-8A5F-A7D25248DA62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7C5-658C-47E5-B070-674ABFA82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4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27D5-AAAF-4693-8A5F-A7D25248DA62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7C5-658C-47E5-B070-674ABFA82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52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27D5-AAAF-4693-8A5F-A7D25248DA62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7C5-658C-47E5-B070-674ABFA82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84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27D5-AAAF-4693-8A5F-A7D25248DA62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7C5-658C-47E5-B070-674ABFA82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2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27D5-AAAF-4693-8A5F-A7D25248DA62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7C5-658C-47E5-B070-674ABFA82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40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27D5-AAAF-4693-8A5F-A7D25248DA62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7C5-658C-47E5-B070-674ABFA82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12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27D5-AAAF-4693-8A5F-A7D25248DA62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7C5-658C-47E5-B070-674ABFA82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66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627D5-AAAF-4693-8A5F-A7D25248DA62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0A7C5-658C-47E5-B070-674ABFA82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48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125186" y="217740"/>
            <a:ext cx="6607628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Ordenha, armazenamento e oferecimento </a:t>
            </a:r>
            <a:r>
              <a:rPr lang="pt-BR" sz="2800" b="1" dirty="0" smtClean="0">
                <a:solidFill>
                  <a:srgbClr val="C00000"/>
                </a:solidFill>
                <a:latin typeface="Lucida Calligraphy" panose="03010101010101010101" pitchFamily="66" charset="0"/>
              </a:rPr>
              <a:t>do </a:t>
            </a:r>
            <a:r>
              <a:rPr lang="pt-BR" sz="28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Leite </a:t>
            </a:r>
            <a:r>
              <a:rPr lang="pt-BR" sz="2800" b="1" dirty="0" smtClean="0">
                <a:solidFill>
                  <a:srgbClr val="C00000"/>
                </a:solidFill>
                <a:latin typeface="Lucida Calligraphy" panose="03010101010101010101" pitchFamily="66" charset="0"/>
              </a:rPr>
              <a:t>Materno</a:t>
            </a:r>
            <a:endParaRPr lang="pt-BR" sz="2800" dirty="0">
              <a:solidFill>
                <a:srgbClr val="C0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34043" y="1605880"/>
            <a:ext cx="63899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1ª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ETAPA: Antes da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Ordenha</a:t>
            </a:r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1600" b="1" dirty="0"/>
              <a:t> </a:t>
            </a:r>
            <a:endParaRPr lang="pt-BR" sz="1600" dirty="0"/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70C0"/>
                </a:solidFill>
              </a:rPr>
              <a:t>a) Preparo </a:t>
            </a:r>
            <a:r>
              <a:rPr lang="pt-BR" sz="1600" b="1" dirty="0">
                <a:solidFill>
                  <a:srgbClr val="0070C0"/>
                </a:solidFill>
              </a:rPr>
              <a:t>do recipiente:</a:t>
            </a:r>
            <a:endParaRPr lang="pt-BR" sz="1600" dirty="0" smtClean="0">
              <a:solidFill>
                <a:srgbClr val="0070C0"/>
              </a:solidFill>
              <a:effectLst/>
            </a:endParaRPr>
          </a:p>
          <a:p>
            <a:pPr marL="285750" lvl="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O </a:t>
            </a:r>
            <a:r>
              <a:rPr lang="pt-BR" sz="1600" dirty="0"/>
              <a:t>recipiente deve ser de vidro incolor, com tampa de plástico (tampa de metal pode oxidar);</a:t>
            </a:r>
          </a:p>
        </p:txBody>
      </p:sp>
      <p:pic>
        <p:nvPicPr>
          <p:cNvPr id="28" name="Imagem 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56"/>
          <a:stretch>
            <a:fillRect/>
          </a:stretch>
        </p:blipFill>
        <p:spPr bwMode="auto">
          <a:xfrm>
            <a:off x="5462179" y="37083"/>
            <a:ext cx="1270635" cy="361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1027" descr="DSC038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10655" r="19125" b="13934"/>
          <a:stretch>
            <a:fillRect/>
          </a:stretch>
        </p:blipFill>
        <p:spPr bwMode="auto">
          <a:xfrm>
            <a:off x="1115787" y="3611599"/>
            <a:ext cx="2087563" cy="282575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28" descr="DSC038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5602" r="28723" b="12057"/>
          <a:stretch>
            <a:fillRect/>
          </a:stretch>
        </p:blipFill>
        <p:spPr bwMode="auto">
          <a:xfrm>
            <a:off x="3694114" y="3631527"/>
            <a:ext cx="2201194" cy="267698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1409870" y="6413367"/>
            <a:ext cx="155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Recomendado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792096" y="6306140"/>
            <a:ext cx="200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NÃO recomendado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46729" y="7056438"/>
            <a:ext cx="62348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/>
              <a:t>Lave o frasco com água e sabão;</a:t>
            </a:r>
            <a:endParaRPr lang="pt-BR" sz="1600" dirty="0" smtClean="0">
              <a:effectLst/>
            </a:endParaRPr>
          </a:p>
          <a:p>
            <a:pPr marL="285750" lvl="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/>
              <a:t>Ferva o frasco e a tampa por 15 </a:t>
            </a:r>
            <a:r>
              <a:rPr lang="pt-BR" sz="1600" dirty="0" smtClean="0"/>
              <a:t>minutos, a </a:t>
            </a:r>
            <a:r>
              <a:rPr lang="pt-BR" sz="1600" dirty="0"/>
              <a:t>partir do início da </a:t>
            </a:r>
            <a:r>
              <a:rPr lang="pt-BR" sz="1600" dirty="0" smtClean="0"/>
              <a:t>fervura;</a:t>
            </a:r>
            <a:endParaRPr lang="pt-BR" sz="1600" dirty="0" smtClean="0">
              <a:effectLst/>
            </a:endParaRPr>
          </a:p>
          <a:p>
            <a:pPr marL="285750" lvl="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/>
              <a:t>Deixe escorrer </a:t>
            </a:r>
            <a:r>
              <a:rPr lang="pt-BR" sz="1600" dirty="0" smtClean="0"/>
              <a:t>sobre uma toalha de papel (não </a:t>
            </a:r>
            <a:r>
              <a:rPr lang="pt-BR" sz="1600" dirty="0"/>
              <a:t>secar</a:t>
            </a:r>
            <a:r>
              <a:rPr lang="pt-BR" sz="1600" dirty="0" smtClean="0"/>
              <a:t>);</a:t>
            </a:r>
          </a:p>
          <a:p>
            <a:pPr marL="285750" lvl="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Anote no frasco a </a:t>
            </a:r>
            <a:r>
              <a:rPr lang="pt-BR" sz="1600" dirty="0" smtClean="0"/>
              <a:t>data e a hora da coleta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8328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/>
          <p:cNvSpPr txBox="1"/>
          <p:nvPr/>
        </p:nvSpPr>
        <p:spPr>
          <a:xfrm>
            <a:off x="234043" y="49087"/>
            <a:ext cx="63899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 </a:t>
            </a:r>
            <a:endParaRPr lang="pt-BR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1ª ETAPA: Antes da Ordenha</a:t>
            </a:r>
            <a:endParaRPr lang="pt-BR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1600" dirty="0"/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70C0"/>
                </a:solidFill>
              </a:rPr>
              <a:t>b) Preparo para a ordenha:</a:t>
            </a:r>
            <a:endParaRPr lang="pt-BR" sz="1600" dirty="0" smtClean="0">
              <a:solidFill>
                <a:srgbClr val="0070C0"/>
              </a:solidFill>
              <a:effectLst/>
            </a:endParaRPr>
          </a:p>
          <a:p>
            <a:pPr marL="285750" lvl="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Prenda </a:t>
            </a:r>
            <a:r>
              <a:rPr lang="pt-BR" sz="1600" dirty="0"/>
              <a:t>os cabelos, use lenço ou touca</a:t>
            </a:r>
            <a:r>
              <a:rPr lang="pt-BR" sz="1600" dirty="0" smtClean="0"/>
              <a:t>;</a:t>
            </a:r>
          </a:p>
          <a:p>
            <a:pPr marL="285750" lvl="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Apare as unhas;</a:t>
            </a:r>
            <a:endParaRPr lang="pt-BR" sz="1600" dirty="0" smtClean="0">
              <a:effectLst/>
            </a:endParaRPr>
          </a:p>
          <a:p>
            <a:pPr marL="285750" lvl="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/>
              <a:t>Retire anéis, </a:t>
            </a:r>
            <a:r>
              <a:rPr lang="pt-BR" sz="1600" dirty="0" smtClean="0"/>
              <a:t>pulseiras, relógio, </a:t>
            </a:r>
            <a:r>
              <a:rPr lang="pt-BR" sz="1600" dirty="0" err="1" smtClean="0"/>
              <a:t>etc</a:t>
            </a:r>
            <a:r>
              <a:rPr lang="pt-BR" sz="1600" dirty="0" smtClean="0"/>
              <a:t>;</a:t>
            </a:r>
            <a:endParaRPr lang="pt-BR" sz="1600" dirty="0" smtClean="0">
              <a:effectLst/>
            </a:endParaRPr>
          </a:p>
          <a:p>
            <a:pPr marL="285750" lvl="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/>
              <a:t>Lave bem as mãos e antebraços com sabão neutro em água </a:t>
            </a:r>
            <a:r>
              <a:rPr lang="pt-BR" sz="1600" dirty="0" smtClean="0"/>
              <a:t>corrente</a:t>
            </a:r>
          </a:p>
          <a:p>
            <a:pPr marL="285750" lvl="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Seque as mãos com toalha de papel;</a:t>
            </a:r>
            <a:endParaRPr lang="pt-BR" sz="1600" dirty="0" smtClean="0">
              <a:effectLst/>
            </a:endParaRPr>
          </a:p>
          <a:p>
            <a:pPr marL="285750" lvl="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/>
              <a:t>Lave as mamas apenas com água limpa</a:t>
            </a:r>
            <a:r>
              <a:rPr lang="pt-BR" sz="1600" dirty="0" smtClean="0"/>
              <a:t>;</a:t>
            </a:r>
            <a:r>
              <a:rPr lang="pt-BR" sz="1600" b="1" dirty="0"/>
              <a:t> </a:t>
            </a:r>
            <a:endParaRPr lang="pt-BR" sz="1600" dirty="0">
              <a:effectLst/>
            </a:endParaRPr>
          </a:p>
        </p:txBody>
      </p:sp>
      <p:pic>
        <p:nvPicPr>
          <p:cNvPr id="28" name="Imagem 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56"/>
          <a:stretch>
            <a:fillRect/>
          </a:stretch>
        </p:blipFill>
        <p:spPr bwMode="auto">
          <a:xfrm>
            <a:off x="5462179" y="37083"/>
            <a:ext cx="1270635" cy="361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7" descr="DSC038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2" y="3807423"/>
            <a:ext cx="2740479" cy="2055359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29" descr="DSC038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0" r="9210" b="5263"/>
          <a:stretch>
            <a:fillRect/>
          </a:stretch>
        </p:blipFill>
        <p:spPr bwMode="auto">
          <a:xfrm>
            <a:off x="3766458" y="4977836"/>
            <a:ext cx="2510136" cy="1769892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21" y="6204799"/>
            <a:ext cx="2405743" cy="24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56"/>
          <a:stretch>
            <a:fillRect/>
          </a:stretch>
        </p:blipFill>
        <p:spPr bwMode="auto">
          <a:xfrm>
            <a:off x="5462179" y="37083"/>
            <a:ext cx="1270635" cy="36131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aixaDeTexto 25"/>
          <p:cNvSpPr txBox="1"/>
          <p:nvPr/>
        </p:nvSpPr>
        <p:spPr>
          <a:xfrm>
            <a:off x="234043" y="783705"/>
            <a:ext cx="6389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Escolha o melhor horário: fluxo de leite é maior no período da manhã e em intervalos maiores entre as mamadas.</a:t>
            </a:r>
          </a:p>
          <a:p>
            <a:pPr marL="285750" lvl="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Escolha </a:t>
            </a:r>
            <a:r>
              <a:rPr lang="pt-BR" sz="1600" dirty="0"/>
              <a:t>um local </a:t>
            </a:r>
            <a:r>
              <a:rPr lang="pt-BR" sz="1600" dirty="0" smtClean="0"/>
              <a:t>tranquilo</a:t>
            </a:r>
          </a:p>
          <a:p>
            <a:pPr marL="285750" lvl="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Sente-se </a:t>
            </a:r>
            <a:r>
              <a:rPr lang="pt-BR" sz="1600" dirty="0"/>
              <a:t>em uma posição </a:t>
            </a:r>
            <a:r>
              <a:rPr lang="pt-BR" sz="1600" dirty="0" smtClean="0"/>
              <a:t>confortável</a:t>
            </a:r>
          </a:p>
        </p:txBody>
      </p:sp>
      <p:sp>
        <p:nvSpPr>
          <p:cNvPr id="6" name="Retângulo 5"/>
          <p:cNvSpPr/>
          <p:nvPr/>
        </p:nvSpPr>
        <p:spPr>
          <a:xfrm>
            <a:off x="234043" y="275874"/>
            <a:ext cx="29897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ª ETAPA: Durante a Ordenha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34043" y="2353365"/>
            <a:ext cx="63899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a) Ordenha manual</a:t>
            </a:r>
            <a:endParaRPr lang="pt-BR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lvl="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/>
              <a:t>Massageie as mamas em movimentos circulares com a ponta dos dedos em toda a aréola e </a:t>
            </a:r>
            <a:r>
              <a:rPr lang="pt-BR" sz="1600" dirty="0" smtClean="0"/>
              <a:t>restante </a:t>
            </a:r>
            <a:r>
              <a:rPr lang="pt-BR" sz="1600" dirty="0"/>
              <a:t>da </a:t>
            </a:r>
            <a:r>
              <a:rPr lang="pt-BR" sz="1600" dirty="0" smtClean="0"/>
              <a:t>mama;</a:t>
            </a:r>
          </a:p>
          <a:p>
            <a:pPr marL="285750" lvl="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Coloque </a:t>
            </a:r>
            <a:r>
              <a:rPr lang="pt-BR" sz="1600" dirty="0"/>
              <a:t>o polegar acima da linha onde acaba a </a:t>
            </a:r>
            <a:r>
              <a:rPr lang="pt-BR" sz="1600" dirty="0" smtClean="0"/>
              <a:t>aréola;</a:t>
            </a:r>
          </a:p>
          <a:p>
            <a:pPr marL="285750" lvl="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Dedos </a:t>
            </a:r>
            <a:r>
              <a:rPr lang="pt-BR" sz="1600" dirty="0"/>
              <a:t>indicador e médio abaixo </a:t>
            </a:r>
            <a:r>
              <a:rPr lang="pt-BR" sz="1600" dirty="0" smtClean="0"/>
              <a:t>da aréola;</a:t>
            </a:r>
          </a:p>
          <a:p>
            <a:pPr marL="285750" lvl="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Empurre </a:t>
            </a:r>
            <a:r>
              <a:rPr lang="pt-BR" sz="1600" dirty="0"/>
              <a:t>para trás em direção ao tronco; </a:t>
            </a:r>
            <a:endParaRPr lang="pt-BR" sz="1600" dirty="0" smtClean="0"/>
          </a:p>
          <a:p>
            <a:pPr marL="285750" lvl="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Aperte </a:t>
            </a:r>
            <a:r>
              <a:rPr lang="pt-BR" sz="1600" dirty="0"/>
              <a:t>o polegar contra os outros dedos com cuidado, até sair o leite; </a:t>
            </a:r>
            <a:endParaRPr lang="pt-BR" sz="1600" dirty="0" smtClean="0"/>
          </a:p>
          <a:p>
            <a:pPr marL="285750" lvl="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Não </a:t>
            </a:r>
            <a:r>
              <a:rPr lang="pt-BR" sz="1600" dirty="0"/>
              <a:t>deslize os dedos sobre a pele. </a:t>
            </a:r>
            <a:endParaRPr lang="pt-BR" sz="1600" dirty="0" smtClean="0"/>
          </a:p>
          <a:p>
            <a:pPr marL="285750" lvl="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Aperte </a:t>
            </a:r>
            <a:r>
              <a:rPr lang="pt-BR" sz="1600" dirty="0"/>
              <a:t>e solte, aperte e solte muitas vezes; </a:t>
            </a:r>
            <a:endParaRPr lang="pt-BR" sz="1600" dirty="0" smtClean="0"/>
          </a:p>
          <a:p>
            <a:pPr marL="285750" lvl="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Despreze </a:t>
            </a:r>
            <a:r>
              <a:rPr lang="pt-BR" sz="1600" dirty="0"/>
              <a:t>os primeiros jatos ou gotas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6" y="6286779"/>
            <a:ext cx="1716059" cy="2445993"/>
          </a:xfrm>
          <a:prstGeom prst="rect">
            <a:avLst/>
          </a:prstGeom>
          <a:noFill/>
          <a:ln w="9360">
            <a:solidFill>
              <a:srgbClr val="22226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31" y="6286779"/>
            <a:ext cx="1730276" cy="2449298"/>
          </a:xfrm>
          <a:prstGeom prst="rect">
            <a:avLst/>
          </a:prstGeom>
          <a:noFill/>
          <a:ln w="9360">
            <a:solidFill>
              <a:srgbClr val="22226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09" y="6274943"/>
            <a:ext cx="1741948" cy="2450835"/>
          </a:xfrm>
          <a:prstGeom prst="rect">
            <a:avLst/>
          </a:prstGeom>
          <a:noFill/>
          <a:ln w="9360">
            <a:solidFill>
              <a:srgbClr val="22226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86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56"/>
          <a:stretch>
            <a:fillRect/>
          </a:stretch>
        </p:blipFill>
        <p:spPr bwMode="auto">
          <a:xfrm>
            <a:off x="5462179" y="37083"/>
            <a:ext cx="1270635" cy="3613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ixaDeTexto 16"/>
          <p:cNvSpPr txBox="1"/>
          <p:nvPr/>
        </p:nvSpPr>
        <p:spPr>
          <a:xfrm>
            <a:off x="234043" y="891873"/>
            <a:ext cx="6389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pt-BR" sz="1600" b="1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) Ordenha com bomba</a:t>
            </a:r>
            <a:endParaRPr lang="pt-BR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Massageie </a:t>
            </a:r>
            <a:r>
              <a:rPr lang="pt-BR" sz="1600" dirty="0"/>
              <a:t>as </a:t>
            </a:r>
            <a:r>
              <a:rPr lang="pt-BR" sz="1600" dirty="0" smtClean="0"/>
              <a:t>mamas;</a:t>
            </a:r>
            <a:endParaRPr lang="pt-BR" sz="1600" dirty="0"/>
          </a:p>
          <a:p>
            <a:pPr marL="285750" lvl="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Siga as instruções de uso recomendadas pelo fabricante da bomba;</a:t>
            </a:r>
          </a:p>
          <a:p>
            <a:pPr marL="285750" lvl="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O </a:t>
            </a:r>
            <a:r>
              <a:rPr lang="pt-BR" sz="1600" dirty="0"/>
              <a:t>uso da bomba elétrica não deve causar-lhe </a:t>
            </a:r>
            <a:r>
              <a:rPr lang="pt-BR" sz="1600" dirty="0" smtClean="0"/>
              <a:t>dor</a:t>
            </a:r>
            <a:r>
              <a:rPr lang="pt-BR" sz="1600" dirty="0"/>
              <a:t>;</a:t>
            </a:r>
          </a:p>
          <a:p>
            <a:pPr marL="285750" lvl="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Higienize </a:t>
            </a:r>
            <a:r>
              <a:rPr lang="pt-BR" sz="1600" dirty="0"/>
              <a:t>o equipamento após o uso.</a:t>
            </a:r>
          </a:p>
        </p:txBody>
      </p:sp>
      <p:pic>
        <p:nvPicPr>
          <p:cNvPr id="10" name="Picture 6" descr="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82" y="7216431"/>
            <a:ext cx="19050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98" y="4937431"/>
            <a:ext cx="1274762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imag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9" y="7299641"/>
            <a:ext cx="21621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://static.mildicasdemae.com.br/uploads/2014/05/Avent-Manual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00" y="4834516"/>
            <a:ext cx="1395412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http://static.mildicasdemae.com.br/uploads/2014/05/chicco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8" y="5069503"/>
            <a:ext cx="188277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http://static.mildicasdemae.com.br/uploads/2014/05/nuk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722" y="3006441"/>
            <a:ext cx="17240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Resultado de imagem para bombinha de tirar leite melho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67" y="3015609"/>
            <a:ext cx="185102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46081" y="8739905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Modelos de bombas 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234043" y="275874"/>
            <a:ext cx="29897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ª ETAPA: Durante a Ordenha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56"/>
          <a:stretch>
            <a:fillRect/>
          </a:stretch>
        </p:blipFill>
        <p:spPr bwMode="auto">
          <a:xfrm>
            <a:off x="5462179" y="37083"/>
            <a:ext cx="1270635" cy="36131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aixaDeTexto 25"/>
          <p:cNvSpPr txBox="1"/>
          <p:nvPr/>
        </p:nvSpPr>
        <p:spPr>
          <a:xfrm>
            <a:off x="234042" y="783705"/>
            <a:ext cx="64987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a) Armazenamento </a:t>
            </a:r>
            <a:endParaRPr lang="pt-BR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Evite deixar o leite em temperatura ambiente;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Coloque o frasco com o leite imediatamente na geladeira ou congelador;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N</a:t>
            </a:r>
            <a:r>
              <a:rPr lang="pt-BR" sz="1600" dirty="0" smtClean="0"/>
              <a:t>unca armazene</a:t>
            </a:r>
            <a:r>
              <a:rPr lang="pt-BR" sz="1600" dirty="0" smtClean="0"/>
              <a:t> o frasco com leite </a:t>
            </a:r>
            <a:r>
              <a:rPr lang="pt-BR" sz="1600" dirty="0" smtClean="0"/>
              <a:t>na porta da geladeira;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Nunca armazene o frasco com leite </a:t>
            </a:r>
            <a:r>
              <a:rPr lang="pt-BR" sz="1600" dirty="0" smtClean="0"/>
              <a:t>próximo à carnes cruas.</a:t>
            </a:r>
          </a:p>
          <a:p>
            <a:pPr marL="285750" lvl="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Se armazenar na geladeira</a:t>
            </a:r>
            <a:r>
              <a:rPr lang="pt-BR" sz="1600" dirty="0"/>
              <a:t>: </a:t>
            </a:r>
            <a:r>
              <a:rPr lang="pt-BR" sz="1600" dirty="0" smtClean="0"/>
              <a:t>manter por até </a:t>
            </a:r>
            <a:r>
              <a:rPr lang="pt-BR" sz="1600" dirty="0"/>
              <a:t>12h</a:t>
            </a:r>
          </a:p>
          <a:p>
            <a:pPr marL="285750" lvl="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Se armazenar em congelador </a:t>
            </a:r>
            <a:r>
              <a:rPr lang="pt-BR" sz="1600" dirty="0"/>
              <a:t>ou freezer: </a:t>
            </a:r>
            <a:r>
              <a:rPr lang="pt-BR" sz="1600" dirty="0" smtClean="0"/>
              <a:t>manter por até </a:t>
            </a:r>
            <a:r>
              <a:rPr lang="pt-BR" sz="1600" dirty="0"/>
              <a:t>15 </a:t>
            </a:r>
            <a:r>
              <a:rPr lang="pt-BR" sz="1600" dirty="0" smtClean="0"/>
              <a:t>dias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Congele 100 </a:t>
            </a:r>
            <a:r>
              <a:rPr lang="pt-BR" sz="1600" dirty="0" err="1" smtClean="0"/>
              <a:t>mL</a:t>
            </a:r>
            <a:r>
              <a:rPr lang="pt-BR" sz="1600" dirty="0" smtClean="0"/>
              <a:t> de leite em cada frasco: após aquecido, leite não pode ser reaproveitado. </a:t>
            </a:r>
            <a:r>
              <a:rPr lang="pt-BR" sz="1600" dirty="0"/>
              <a:t> </a:t>
            </a:r>
          </a:p>
        </p:txBody>
      </p:sp>
      <p:sp>
        <p:nvSpPr>
          <p:cNvPr id="6" name="Retângulo 5"/>
          <p:cNvSpPr/>
          <p:nvPr/>
        </p:nvSpPr>
        <p:spPr>
          <a:xfrm>
            <a:off x="234043" y="275874"/>
            <a:ext cx="269362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ª ETAPA: Após a Ordenha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3" descr="freez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94" y="5696387"/>
            <a:ext cx="1928004" cy="176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483427" y="4793222"/>
            <a:ext cx="1542474" cy="627864"/>
          </a:xfrm>
          <a:prstGeom prst="rect">
            <a:avLst/>
          </a:prstGeom>
          <a:noFill/>
          <a:ln w="63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en-US" sz="120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Congelador</a:t>
            </a:r>
          </a:p>
          <a:p>
            <a: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en-US" sz="120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 Freezer: 15 dias</a:t>
            </a:r>
          </a:p>
        </p:txBody>
      </p:sp>
      <p:pic>
        <p:nvPicPr>
          <p:cNvPr id="12" name="Picture 7" descr="refrigerador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5"/>
          <a:stretch/>
        </p:blipFill>
        <p:spPr bwMode="auto">
          <a:xfrm>
            <a:off x="707571" y="5516222"/>
            <a:ext cx="2077054" cy="320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570513" y="8129203"/>
            <a:ext cx="1557991" cy="331694"/>
          </a:xfrm>
          <a:prstGeom prst="rect">
            <a:avLst/>
          </a:prstGeom>
          <a:noFill/>
          <a:ln w="63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Geladeira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12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horas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 flipH="1" flipV="1">
            <a:off x="3967524" y="5516222"/>
            <a:ext cx="560933" cy="492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2784625" y="5516222"/>
            <a:ext cx="894746" cy="670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2693156" y="7529562"/>
            <a:ext cx="1077684" cy="491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8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56"/>
          <a:stretch>
            <a:fillRect/>
          </a:stretch>
        </p:blipFill>
        <p:spPr bwMode="auto">
          <a:xfrm>
            <a:off x="5462179" y="37083"/>
            <a:ext cx="1270635" cy="3613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234043" y="275874"/>
            <a:ext cx="269362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ª ETAPA: Após a Ordenha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34043" y="783705"/>
            <a:ext cx="63899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) Oferecimento</a:t>
            </a:r>
            <a:endParaRPr lang="pt-BR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Retire o frasco com </a:t>
            </a:r>
            <a:r>
              <a:rPr lang="pt-BR" sz="1600" dirty="0"/>
              <a:t>leite do congelador ou </a:t>
            </a:r>
            <a:r>
              <a:rPr lang="en-US" sz="1600" dirty="0" smtClean="0"/>
              <a:t>freezer;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smtClean="0"/>
              <a:t>C</a:t>
            </a:r>
            <a:r>
              <a:rPr lang="pt-BR" sz="1600" dirty="0" err="1" smtClean="0"/>
              <a:t>oloque</a:t>
            </a:r>
            <a:r>
              <a:rPr lang="pt-BR" sz="1600" dirty="0" smtClean="0"/>
              <a:t> o frasco na </a:t>
            </a:r>
            <a:r>
              <a:rPr lang="pt-BR" sz="1600" dirty="0"/>
              <a:t>geladeira um dia antes de ser </a:t>
            </a:r>
            <a:r>
              <a:rPr lang="pt-BR" sz="1600" dirty="0" smtClean="0"/>
              <a:t>utilizado;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Agite </a:t>
            </a:r>
            <a:r>
              <a:rPr lang="pt-BR" sz="1600" dirty="0"/>
              <a:t>lentamente </a:t>
            </a:r>
            <a:r>
              <a:rPr lang="pt-BR" sz="1600" dirty="0" smtClean="0"/>
              <a:t>o frasco para que o </a:t>
            </a:r>
            <a:r>
              <a:rPr lang="pt-BR" sz="1600" dirty="0"/>
              <a:t>leite </a:t>
            </a:r>
            <a:r>
              <a:rPr lang="pt-BR" sz="1600" dirty="0" smtClean="0"/>
              <a:t>reincorpore </a:t>
            </a:r>
            <a:r>
              <a:rPr lang="pt-BR" sz="1600" dirty="0"/>
              <a:t>a gordura</a:t>
            </a:r>
            <a:r>
              <a:rPr lang="en-US" sz="1600" dirty="0" smtClean="0"/>
              <a:t>;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Aqueça água em uma panela;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Coloque o frasco com leite fechado nesta água, mas com o fogo desligado (</a:t>
            </a:r>
            <a:r>
              <a:rPr lang="pt-BR" sz="1600" dirty="0" smtClean="0"/>
              <a:t>banho-maria)</a:t>
            </a:r>
            <a:endParaRPr lang="pt-BR" sz="1600" dirty="0" smtClean="0"/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Nunca ferva</a:t>
            </a:r>
            <a:r>
              <a:rPr lang="en-US" sz="1600" dirty="0" smtClean="0"/>
              <a:t> </a:t>
            </a:r>
            <a:r>
              <a:rPr lang="en-US" sz="1600" dirty="0"/>
              <a:t>o </a:t>
            </a:r>
            <a:r>
              <a:rPr lang="en-US" sz="1600" dirty="0" err="1" smtClean="0"/>
              <a:t>leite</a:t>
            </a:r>
            <a:r>
              <a:rPr lang="en-US" sz="1600" dirty="0" smtClean="0"/>
              <a:t>;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 smtClean="0"/>
              <a:t>Nunca</a:t>
            </a:r>
            <a:r>
              <a:rPr lang="en-US" sz="1600" dirty="0" smtClean="0"/>
              <a:t> use </a:t>
            </a:r>
            <a:r>
              <a:rPr lang="pt-BR" sz="1600" dirty="0" smtClean="0"/>
              <a:t>micro-ondas.</a:t>
            </a:r>
            <a:endParaRPr lang="pt-BR" sz="1600" dirty="0"/>
          </a:p>
        </p:txBody>
      </p:sp>
      <p:pic>
        <p:nvPicPr>
          <p:cNvPr id="7" name="Picture 5" descr="DSC038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r="22223" b="9764"/>
          <a:stretch>
            <a:fillRect/>
          </a:stretch>
        </p:blipFill>
        <p:spPr bwMode="auto">
          <a:xfrm>
            <a:off x="3512813" y="3116766"/>
            <a:ext cx="2261629" cy="1792589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4043" y="5618686"/>
            <a:ext cx="63899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1600" b="1" dirty="0" smtClean="0"/>
              <a:t>Capacidade do estômago do bebê: </a:t>
            </a:r>
          </a:p>
          <a:p>
            <a:pPr marL="742950" lvl="1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sz="1600" dirty="0" smtClean="0"/>
              <a:t>aproximadamente 20 ml/kg de peso/mamada;</a:t>
            </a:r>
          </a:p>
          <a:p>
            <a:pPr marL="742950" lvl="1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sz="1600" dirty="0" smtClean="0"/>
              <a:t>Exemplo: b</a:t>
            </a:r>
            <a:r>
              <a:rPr lang="pt-BR" sz="1600" dirty="0" smtClean="0"/>
              <a:t>ebê de 5kg = 100 ml por mamada.</a:t>
            </a:r>
          </a:p>
          <a:p>
            <a:pPr marL="742950" lvl="1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1600" b="1" dirty="0" smtClean="0"/>
              <a:t>O leite pode mudar de cor de acordo com:</a:t>
            </a:r>
          </a:p>
          <a:p>
            <a:pPr marL="742950" lvl="1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sz="1600" dirty="0" smtClean="0"/>
              <a:t>Alimentação da mãe</a:t>
            </a:r>
          </a:p>
          <a:p>
            <a:pPr marL="742950" lvl="1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sz="1600" dirty="0" smtClean="0"/>
              <a:t>Estado emocional da mãe. </a:t>
            </a:r>
          </a:p>
          <a:p>
            <a:pPr algn="just">
              <a:buClr>
                <a:srgbClr val="FF0000"/>
              </a:buClr>
            </a:pPr>
            <a:r>
              <a:rPr lang="pt-BR" sz="1600" dirty="0" smtClean="0"/>
              <a:t> 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6956" y="7968343"/>
            <a:ext cx="6395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Brasil. Ministério da Saúde. Secretaria de Atenção à Saúde. Departamento de Ações Programáticas Estratégicas.      Cartilha para a mãe trabalhadora que amamenta / Ministério da Saúde, Secretaria de Atenção à Saúde, Departamento de Ações Programáticas Estratégicas. – Brasília: Ministério da Saúde, 2010.23 p.: il. – (Série F. Comunicação e Educação em Saúde)</a:t>
            </a:r>
            <a:endParaRPr lang="pt-B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6980" y="4817341"/>
            <a:ext cx="119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Dicas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524</Words>
  <Application>Microsoft Office PowerPoint</Application>
  <PresentationFormat>Apresentação na tela (4:3)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Lucida Calligraphy</vt:lpstr>
      <vt:lpstr>Tahoma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Rosana de Fatima Possobon</dc:creator>
  <cp:lastModifiedBy>Rosana de Fatima Possobon</cp:lastModifiedBy>
  <cp:revision>24</cp:revision>
  <dcterms:created xsi:type="dcterms:W3CDTF">2019-10-18T17:46:14Z</dcterms:created>
  <dcterms:modified xsi:type="dcterms:W3CDTF">2019-10-18T18:59:15Z</dcterms:modified>
</cp:coreProperties>
</file>